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8" r:id="rId1"/>
  </p:sldMasterIdLst>
  <p:notesMasterIdLst>
    <p:notesMasterId r:id="rId36"/>
  </p:notesMasterIdLst>
  <p:handoutMasterIdLst>
    <p:handoutMasterId r:id="rId37"/>
  </p:handoutMasterIdLst>
  <p:sldIdLst>
    <p:sldId id="901" r:id="rId2"/>
    <p:sldId id="902" r:id="rId3"/>
    <p:sldId id="922" r:id="rId4"/>
    <p:sldId id="904" r:id="rId5"/>
    <p:sldId id="862" r:id="rId6"/>
    <p:sldId id="908" r:id="rId7"/>
    <p:sldId id="923" r:id="rId8"/>
    <p:sldId id="924" r:id="rId9"/>
    <p:sldId id="925" r:id="rId10"/>
    <p:sldId id="905" r:id="rId11"/>
    <p:sldId id="906" r:id="rId12"/>
    <p:sldId id="900" r:id="rId13"/>
    <p:sldId id="914" r:id="rId14"/>
    <p:sldId id="913" r:id="rId15"/>
    <p:sldId id="915" r:id="rId16"/>
    <p:sldId id="934" r:id="rId17"/>
    <p:sldId id="926" r:id="rId18"/>
    <p:sldId id="928" r:id="rId19"/>
    <p:sldId id="930" r:id="rId20"/>
    <p:sldId id="929" r:id="rId21"/>
    <p:sldId id="927" r:id="rId22"/>
    <p:sldId id="918" r:id="rId23"/>
    <p:sldId id="935" r:id="rId24"/>
    <p:sldId id="936" r:id="rId25"/>
    <p:sldId id="931" r:id="rId26"/>
    <p:sldId id="910" r:id="rId27"/>
    <p:sldId id="916" r:id="rId28"/>
    <p:sldId id="917" r:id="rId29"/>
    <p:sldId id="919" r:id="rId30"/>
    <p:sldId id="920" r:id="rId31"/>
    <p:sldId id="921" r:id="rId32"/>
    <p:sldId id="939" r:id="rId33"/>
    <p:sldId id="937" r:id="rId34"/>
    <p:sldId id="938" r:id="rId3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on Stoic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B4"/>
    <a:srgbClr val="FFE0B6"/>
    <a:srgbClr val="95CEE8"/>
    <a:srgbClr val="69CEE8"/>
    <a:srgbClr val="C9E5FF"/>
    <a:srgbClr val="FF8D00"/>
    <a:srgbClr val="FFA63C"/>
    <a:srgbClr val="FFD4E1"/>
    <a:srgbClr val="3D84C7"/>
    <a:srgbClr val="ADC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698" autoAdjust="0"/>
    <p:restoredTop sz="86465" autoAdjust="0"/>
  </p:normalViewPr>
  <p:slideViewPr>
    <p:cSldViewPr snapToGrid="0">
      <p:cViewPr varScale="1">
        <p:scale>
          <a:sx n="84" d="100"/>
          <a:sy n="84" d="100"/>
        </p:scale>
        <p:origin x="66" y="63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49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217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976391-CA72-415F-9630-5C942629CBBC}" type="datetimeFigureOut">
              <a:rPr lang="en-US" altLang="en-US"/>
              <a:pPr/>
              <a:t>12/2/2019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027113-7185-43B9-8633-626C4872BF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6903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B14504-7E73-40B3-A4BE-FCEED13BF409}" type="datetimeFigureOut">
              <a:rPr lang="en-US" altLang="en-US"/>
              <a:pPr/>
              <a:t>12/2/2019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DB17D3-99E1-4420-81D7-8B4A93584C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3874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B17D3-99E1-4420-81D7-8B4A93584CA0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55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599287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36132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884597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7800" y="2828380"/>
            <a:ext cx="5459737" cy="25663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7495628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606100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949084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477334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182415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544135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5556" y="1558774"/>
            <a:ext cx="8240889" cy="1863171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5400" b="0" i="0" baseline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9593" y="4176647"/>
            <a:ext cx="6400800" cy="453863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7742" y="4563527"/>
            <a:ext cx="6446838" cy="443446"/>
          </a:xfr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33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estion or Section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9863" y="952049"/>
            <a:ext cx="8850311" cy="2440157"/>
          </a:xfrm>
        </p:spPr>
        <p:txBody>
          <a:bodyPr>
            <a:normAutofit/>
          </a:bodyPr>
          <a:lstStyle>
            <a:lvl1pPr algn="l">
              <a:defRPr sz="4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78742" y="2965040"/>
            <a:ext cx="8749914" cy="138067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34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48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9863" y="205979"/>
            <a:ext cx="8708369" cy="8572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69863" y="1313040"/>
            <a:ext cx="4231449" cy="34455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 marL="1028700" indent="-115888">
              <a:tabLst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0768" y="1313040"/>
            <a:ext cx="4399407" cy="34455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 marL="1028700" indent="-115888"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0077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9863" y="205979"/>
            <a:ext cx="8850311" cy="857250"/>
          </a:xfrm>
        </p:spPr>
        <p:txBody>
          <a:bodyPr/>
          <a:lstStyle>
            <a:lvl1pPr>
              <a:defRPr sz="3200" b="0" i="0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169864" y="1286171"/>
            <a:ext cx="4231448" cy="479822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169864" y="1844616"/>
            <a:ext cx="4231448" cy="2963466"/>
          </a:xfrm>
        </p:spPr>
        <p:txBody>
          <a:bodyPr>
            <a:normAutofit/>
          </a:bodyPr>
          <a:lstStyle>
            <a:lvl1pPr>
              <a:defRPr sz="2000"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defRPr sz="1800">
                <a:latin typeface="Helvetica Neue" charset="0"/>
                <a:ea typeface="Helvetica Neue" charset="0"/>
                <a:cs typeface="Helvetica Neue" charset="0"/>
              </a:defRPr>
            </a:lvl2pPr>
            <a:lvl3pPr marL="1028700" indent="-114300">
              <a:defRPr sz="1600"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 sz="1400"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defRPr sz="1400">
                <a:latin typeface="Helvetica Neue" charset="0"/>
                <a:ea typeface="Helvetica Neue" charset="0"/>
                <a:cs typeface="Helvetica Neue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7344" y="1286171"/>
            <a:ext cx="4362831" cy="479822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657344" y="1844616"/>
            <a:ext cx="4362831" cy="2963466"/>
          </a:xfrm>
        </p:spPr>
        <p:txBody>
          <a:bodyPr>
            <a:normAutofit/>
          </a:bodyPr>
          <a:lstStyle>
            <a:lvl1pPr>
              <a:defRPr sz="2000"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defRPr sz="1800">
                <a:latin typeface="Helvetica Neue" charset="0"/>
                <a:ea typeface="Helvetica Neue" charset="0"/>
                <a:cs typeface="Helvetica Neue" charset="0"/>
              </a:defRPr>
            </a:lvl2pPr>
            <a:lvl3pPr marL="1028700" indent="-114300">
              <a:defRPr sz="1600"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 sz="1400"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defRPr sz="1400">
                <a:latin typeface="Helvetica Neue" charset="0"/>
                <a:ea typeface="Helvetica Neue" charset="0"/>
                <a:cs typeface="Helvetica Neue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096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69863" y="206663"/>
            <a:ext cx="8850312" cy="480131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>
              <a:lnSpc>
                <a:spcPct val="90000"/>
              </a:lnSpc>
              <a:defRPr sz="2800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0247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946150" y="206375"/>
            <a:ext cx="7172325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Newslab Light"/>
                <a:ea typeface="+mj-ea"/>
                <a:cs typeface="Newslab Light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4000" dirty="0">
                <a:latin typeface="Helvetica Neue" charset="0"/>
                <a:ea typeface="Helvetica Neue" charset="0"/>
                <a:cs typeface="Helvetica Neue" charset="0"/>
              </a:rPr>
              <a:t>Use this Chart to Start</a:t>
            </a:r>
          </a:p>
        </p:txBody>
      </p:sp>
      <p:graphicFrame>
        <p:nvGraphicFramePr>
          <p:cNvPr id="3" name="Picture Placeholder 9"/>
          <p:cNvGraphicFramePr>
            <a:graphicFrameLocks/>
          </p:cNvGraphicFramePr>
          <p:nvPr/>
        </p:nvGraphicFramePr>
        <p:xfrm>
          <a:off x="1158875" y="1149350"/>
          <a:ext cx="7273925" cy="349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6" r:id="rId3" imgW="7271927" imgH="3492719" progId="Excel.Chart.8">
                  <p:embed/>
                </p:oleObj>
              </mc:Choice>
              <mc:Fallback>
                <p:oleObj r:id="rId3" imgW="7271927" imgH="349271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1149350"/>
                        <a:ext cx="7273925" cy="349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6787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Fram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03111" y="1598392"/>
            <a:ext cx="7739943" cy="1248834"/>
          </a:xfrm>
        </p:spPr>
        <p:txBody>
          <a:bodyPr>
            <a:noAutofit/>
          </a:bodyPr>
          <a:lstStyle>
            <a:lvl1pPr algn="l">
              <a:defRPr sz="5400" b="0" i="0" baseline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3111" y="2717006"/>
            <a:ext cx="6349823" cy="66644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602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293116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41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238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001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72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databricks_logoTM_rgb_TM.eps">
            <a:extLst>
              <a:ext uri="{FF2B5EF4-FFF2-40B4-BE49-F238E27FC236}">
                <a16:creationId xmlns:a16="http://schemas.microsoft.com/office/drawing/2014/main" id="{B246B2F6-BF32-4192-8CE8-318C6DFE6D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863" y="4821238"/>
            <a:ext cx="1071562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93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055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6034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  <p:sldLayoutId id="2147483702" r:id="rId18"/>
    <p:sldLayoutId id="2147483704" r:id="rId19"/>
    <p:sldLayoutId id="2147483705" r:id="rId20"/>
    <p:sldLayoutId id="2147483706" r:id="rId21"/>
    <p:sldLayoutId id="2147483707" r:id="rId22"/>
    <p:sldLayoutId id="2147483711" r:id="rId23"/>
    <p:sldLayoutId id="2147483713" r:id="rId24"/>
  </p:sldLayoutIdLst>
  <p:hf hd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tensorflow/docs/blob/master/site/en/r1/guide/extend/bindings.md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eb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B74EB-1DFE-4050-AB3B-5ECDE084C4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tensorflow</a:t>
            </a:r>
            <a:r>
              <a:rPr lang="en-US" dirty="0"/>
              <a:t>-ruby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14261B-6D7B-4EBB-93BB-9218379668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Charlie Savage</a:t>
            </a:r>
          </a:p>
        </p:txBody>
      </p:sp>
    </p:spTree>
    <p:extLst>
      <p:ext uri="{BB962C8B-B14F-4D97-AF65-F5344CB8AC3E}">
        <p14:creationId xmlns:p14="http://schemas.microsoft.com/office/powerpoint/2010/main" val="485230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BFEF-ACF3-4DEC-A32E-4EB7B221B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Ruby and TensorFlow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A1BC6-31E0-4235-9EB0-5F9D98EF2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tensor_stream</a:t>
            </a:r>
            <a:r>
              <a:rPr lang="en-US" dirty="0"/>
              <a:t> – Port of TensorFlow to Ruby. Full support for training and running models, but is not actually TensorFlow </a:t>
            </a:r>
          </a:p>
          <a:p>
            <a:r>
              <a:rPr lang="en-US" dirty="0" err="1"/>
              <a:t>tensorflow.rb</a:t>
            </a:r>
            <a:r>
              <a:rPr lang="en-US" dirty="0"/>
              <a:t> – Sponsored by </a:t>
            </a:r>
            <a:r>
              <a:rPr lang="en-US" dirty="0" err="1"/>
              <a:t>scriruby</a:t>
            </a:r>
            <a:r>
              <a:rPr lang="en-US" dirty="0"/>
              <a:t>. Provides </a:t>
            </a:r>
            <a:r>
              <a:rPr lang="en-US" dirty="0" err="1"/>
              <a:t>minium</a:t>
            </a:r>
            <a:r>
              <a:rPr lang="en-US" dirty="0"/>
              <a:t> functionality, last development August 2018</a:t>
            </a:r>
          </a:p>
          <a:p>
            <a:r>
              <a:rPr lang="en-US" dirty="0" err="1"/>
              <a:t>tensorflow</a:t>
            </a:r>
            <a:r>
              <a:rPr lang="en-US" dirty="0"/>
              <a:t> – Gem started in September. Also provides minimum functionality. Was starting point.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47423-BB5F-4954-99E1-C6F4F2E23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022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BFEF-ACF3-4DEC-A32E-4EB7B221B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tensorflow</a:t>
            </a:r>
            <a:r>
              <a:rPr lang="en-US" dirty="0"/>
              <a:t>-ruby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A1BC6-31E0-4235-9EB0-5F9D98EF2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Started work in early October</a:t>
            </a:r>
          </a:p>
          <a:p>
            <a:r>
              <a:rPr lang="en-US" dirty="0"/>
              <a:t>Read a lot of source code!</a:t>
            </a:r>
          </a:p>
          <a:p>
            <a:r>
              <a:rPr lang="en-US" dirty="0"/>
              <a:t>Porting Python code to Ruby</a:t>
            </a:r>
          </a:p>
          <a:p>
            <a:r>
              <a:rPr lang="en-US" dirty="0"/>
              <a:t>Gem is about 15,000 lines of Ruby code</a:t>
            </a:r>
          </a:p>
          <a:p>
            <a:r>
              <a:rPr lang="en-US" dirty="0"/>
              <a:t>Can now train a neural network!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47423-BB5F-4954-99E1-C6F4F2E23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83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81472637-4221-4ECE-9CAA-527959D9B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583" y="486774"/>
            <a:ext cx="6533102" cy="416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36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BFEF-ACF3-4DEC-A32E-4EB7B221B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a TensorFlow Language1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A1BC6-31E0-4235-9EB0-5F9D98EF2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https://github.com/tensorflow/docs/blob/master/site/en/r1/guide/extend/bindings.md</a:t>
            </a:r>
            <a:endParaRPr lang="en-US" dirty="0"/>
          </a:p>
          <a:p>
            <a:r>
              <a:rPr lang="en-US" dirty="0"/>
              <a:t>Graph mode</a:t>
            </a:r>
          </a:p>
          <a:p>
            <a:pPr lvl="1"/>
            <a:r>
              <a:rPr lang="en-US" sz="1500" dirty="0"/>
              <a:t>Run predefined graphs</a:t>
            </a:r>
          </a:p>
          <a:p>
            <a:pPr lvl="1"/>
            <a:r>
              <a:rPr lang="en-US" sz="1500" dirty="0"/>
              <a:t>Create and modify graphs</a:t>
            </a:r>
          </a:p>
          <a:p>
            <a:pPr lvl="1"/>
            <a:r>
              <a:rPr lang="en-US" sz="1500" dirty="0"/>
              <a:t>Gradients (AKA automatic differentiation)</a:t>
            </a:r>
          </a:p>
          <a:p>
            <a:pPr lvl="1"/>
            <a:r>
              <a:rPr lang="en-US" sz="1500" dirty="0"/>
              <a:t>Sessions</a:t>
            </a:r>
          </a:p>
          <a:p>
            <a:pPr lvl="1"/>
            <a:r>
              <a:rPr lang="en-US" sz="1500" dirty="0"/>
              <a:t>Control Flow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47423-BB5F-4954-99E1-C6F4F2E23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069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BFEF-ACF3-4DEC-A32E-4EB7B221B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a TensorFlow Language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A1BC6-31E0-4235-9EB0-5F9D98EF2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Eager Mode</a:t>
            </a:r>
          </a:p>
          <a:p>
            <a:pPr lvl="1"/>
            <a:r>
              <a:rPr lang="en-US" sz="1500" dirty="0"/>
              <a:t>Functions</a:t>
            </a:r>
          </a:p>
          <a:p>
            <a:pPr lvl="1"/>
            <a:r>
              <a:rPr lang="en-US" sz="1500" dirty="0"/>
              <a:t>Integration with host </a:t>
            </a:r>
            <a:r>
              <a:rPr lang="en-US" sz="1500" dirty="0" err="1"/>
              <a:t>languate</a:t>
            </a:r>
            <a:endParaRPr lang="en-US" sz="1500" dirty="0"/>
          </a:p>
          <a:p>
            <a:pPr lvl="1"/>
            <a:r>
              <a:rPr lang="en-US" sz="1500" dirty="0"/>
              <a:t>Gradient Tape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47423-BB5F-4954-99E1-C6F4F2E23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370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BFEF-ACF3-4DEC-A32E-4EB7B221B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a TensorFlow Language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A1BC6-31E0-4235-9EB0-5F9D98EF2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Datasets</a:t>
            </a:r>
          </a:p>
          <a:p>
            <a:r>
              <a:rPr lang="en-US" dirty="0" err="1"/>
              <a:t>Keras</a:t>
            </a:r>
            <a:endParaRPr lang="en-US" dirty="0"/>
          </a:p>
          <a:p>
            <a:r>
              <a:rPr lang="en-US" dirty="0"/>
              <a:t>Logging for </a:t>
            </a:r>
            <a:r>
              <a:rPr lang="en-US" dirty="0" err="1"/>
              <a:t>tensorboard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47423-BB5F-4954-99E1-C6F4F2E23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719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4A669-2353-4DA1-B66D-A273D1671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Simple – 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8EBC9-7C50-47E1-AD4A-BB5EE8CD0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really that simple, requires ability to:</a:t>
            </a:r>
          </a:p>
          <a:p>
            <a:pPr lvl="1"/>
            <a:r>
              <a:rPr lang="en-US" dirty="0"/>
              <a:t>Create and build graphs</a:t>
            </a:r>
          </a:p>
          <a:p>
            <a:pPr lvl="1"/>
            <a:r>
              <a:rPr lang="en-US" dirty="0"/>
              <a:t>Access to TensorFlow ops</a:t>
            </a:r>
          </a:p>
          <a:p>
            <a:pPr lvl="1"/>
            <a:r>
              <a:rPr lang="en-US" dirty="0"/>
              <a:t>Execute graphs</a:t>
            </a:r>
          </a:p>
          <a:p>
            <a:pPr lvl="1"/>
            <a:r>
              <a:rPr lang="en-US" dirty="0"/>
              <a:t>Backpropagation using </a:t>
            </a:r>
            <a:r>
              <a:rPr lang="en-US" dirty="0" err="1"/>
              <a:t>AutoDiff</a:t>
            </a:r>
            <a:endParaRPr lang="en-US" dirty="0"/>
          </a:p>
          <a:p>
            <a:pPr lvl="1"/>
            <a:r>
              <a:rPr lang="en-US" dirty="0"/>
              <a:t>Integration with </a:t>
            </a:r>
            <a:r>
              <a:rPr lang="en-US" dirty="0" err="1"/>
              <a:t>TensorBoard</a:t>
            </a:r>
            <a:endParaRPr lang="en-US" dirty="0"/>
          </a:p>
          <a:p>
            <a:r>
              <a:rPr lang="en-US" dirty="0"/>
              <a:t>Took about 3 weeks to accomplish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640C7-FC17-4C9E-8945-6DB9E730E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0C36BD-AABF-4CA6-A0BD-5B7E302B6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798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18052-BAC0-4FD1-B688-564D7A9C2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– Example Data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E4DDE4-F2CF-4369-8D8A-646CC90DF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48A1689C-6A10-4423-B609-A10673881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19" y="1109863"/>
            <a:ext cx="4838937" cy="361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22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12451-44C8-465F-BDFE-DF8FB136E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– How to Solve</a:t>
            </a:r>
          </a:p>
        </p:txBody>
      </p:sp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6DDACA68-E9E1-4C74-A61C-4FB836DBD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5164" y="1233182"/>
            <a:ext cx="4433599" cy="314642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685DF0-639D-4FE2-AB46-9720C865B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  <p:pic>
        <p:nvPicPr>
          <p:cNvPr id="8" name="Picture 7" descr="A picture containing object, watch&#10;&#10;Description automatically generated">
            <a:extLst>
              <a:ext uri="{FF2B5EF4-FFF2-40B4-BE49-F238E27FC236}">
                <a16:creationId xmlns:a16="http://schemas.microsoft.com/office/drawing/2014/main" id="{40BAFB00-137A-48E6-9E37-30931D557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39" y="2311717"/>
            <a:ext cx="3533775" cy="88582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9" name="Picture 8" descr="A picture containing furniture&#10;&#10;Description automatically generated">
            <a:extLst>
              <a:ext uri="{FF2B5EF4-FFF2-40B4-BE49-F238E27FC236}">
                <a16:creationId xmlns:a16="http://schemas.microsoft.com/office/drawing/2014/main" id="{C5843CD8-2361-4AA7-B26F-3CC9F5EE8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39" y="1409958"/>
            <a:ext cx="2472010" cy="44086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038916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E7F83-C3EC-492D-AEEC-007524C4B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EA52AF-1710-43E1-A074-4379FA85B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A42508-27F9-4B2D-9D63-7CFDD53A3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  <p:pic>
        <p:nvPicPr>
          <p:cNvPr id="7" name="Picture 6" descr="A picture containing wire&#10;&#10;Description automatically generated">
            <a:extLst>
              <a:ext uri="{FF2B5EF4-FFF2-40B4-BE49-F238E27FC236}">
                <a16:creationId xmlns:a16="http://schemas.microsoft.com/office/drawing/2014/main" id="{5E524C6D-0D6E-444E-B56A-A2358B87B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84" y="1602216"/>
            <a:ext cx="7910570" cy="331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09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BFEF-ACF3-4DEC-A32E-4EB7B221B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A1BC6-31E0-4235-9EB0-5F9D98EF2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Developer for almost 25 years</a:t>
            </a:r>
          </a:p>
          <a:p>
            <a:r>
              <a:rPr lang="en-US" dirty="0"/>
              <a:t>Maintain/contribute to various gems: composite-primary-keys, ruby-prof, </a:t>
            </a:r>
            <a:r>
              <a:rPr lang="en-US" dirty="0" err="1"/>
              <a:t>libxml</a:t>
            </a:r>
            <a:r>
              <a:rPr lang="en-US" dirty="0"/>
              <a:t>-ruby, </a:t>
            </a:r>
            <a:r>
              <a:rPr lang="en-US" dirty="0" err="1"/>
              <a:t>freeimage</a:t>
            </a:r>
            <a:r>
              <a:rPr lang="en-US" dirty="0"/>
              <a:t>, proj4rb, ruby-keychain, etc.</a:t>
            </a:r>
          </a:p>
          <a:p>
            <a:r>
              <a:rPr lang="en-US" dirty="0"/>
              <a:t>Founder of Zerista, an event platform - think LinkedIn/Facebook for conferences</a:t>
            </a:r>
          </a:p>
          <a:p>
            <a:r>
              <a:rPr lang="en-US" dirty="0"/>
              <a:t>Zerista was acquired by </a:t>
            </a:r>
            <a:r>
              <a:rPr lang="en-US" dirty="0" err="1"/>
              <a:t>SimpleView</a:t>
            </a:r>
            <a:r>
              <a:rPr lang="en-US" dirty="0"/>
              <a:t> in December 2018, I left June 30, 2019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47423-BB5F-4954-99E1-C6F4F2E23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137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D0BA1-9C25-4A29-9C1C-BEA3FDF40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in Ruby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68C66-B310-4AB4-8E28-99DCF6403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220" y="1494253"/>
            <a:ext cx="6709906" cy="31466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01056B-BD6B-48AF-AFE4-974788DDD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766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0F8E0-E976-4E99-8AA1-DE180BE90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TensorBoard</a:t>
            </a:r>
            <a:r>
              <a:rPr lang="en-US" dirty="0"/>
              <a:t> Visualization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509BEF-9665-4F65-A8BB-C27721BFE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0739" y="1165578"/>
            <a:ext cx="6710362" cy="262467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836687-5EA3-434F-B62B-8AC1302B3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0E16CC-4595-4F73-AF5C-C3A116F3F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116" y="2665584"/>
            <a:ext cx="3305199" cy="213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4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BFEF-ACF3-4DEC-A32E-4EB7B221B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MNIST – Hello World of 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A1BC6-31E0-4235-9EB0-5F9D98EF2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step is implementing MNIST</a:t>
            </a:r>
          </a:p>
          <a:p>
            <a:r>
              <a:rPr lang="en-US" dirty="0"/>
              <a:t>But lots more challenges</a:t>
            </a:r>
          </a:p>
          <a:p>
            <a:pPr lvl="1"/>
            <a:r>
              <a:rPr lang="en-US" dirty="0"/>
              <a:t>Porting Python code to Ruby</a:t>
            </a:r>
          </a:p>
          <a:p>
            <a:pPr lvl="1"/>
            <a:r>
              <a:rPr lang="en-US" dirty="0"/>
              <a:t>Want to support Dataset API</a:t>
            </a:r>
          </a:p>
          <a:p>
            <a:pPr lvl="1"/>
            <a:r>
              <a:rPr lang="en-US" dirty="0"/>
              <a:t>Python Context Managers (with …: )</a:t>
            </a:r>
          </a:p>
          <a:p>
            <a:pPr lvl="1"/>
            <a:r>
              <a:rPr lang="en-US" dirty="0"/>
              <a:t>Python decorators (@</a:t>
            </a:r>
            <a:r>
              <a:rPr lang="en-US" dirty="0" err="1"/>
              <a:t>tf.function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Function tracing and Autograph</a:t>
            </a:r>
          </a:p>
          <a:p>
            <a:r>
              <a:rPr lang="en-US" dirty="0"/>
              <a:t>Took about 3 more weeks to accomplish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47423-BB5F-4954-99E1-C6F4F2E23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67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32286-BA05-4320-BDC2-B6A3C8FD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MNIST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D45C2-03C2-47C9-A63C-A7747A839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Picture 5" descr="A picture containing water&#10;&#10;Description automatically generated">
            <a:extLst>
              <a:ext uri="{FF2B5EF4-FFF2-40B4-BE49-F238E27FC236}">
                <a16:creationId xmlns:a16="http://schemas.microsoft.com/office/drawing/2014/main" id="{7DC5DC2A-944A-4806-9884-B17104F66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524" y="1170238"/>
            <a:ext cx="3785253" cy="378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25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68152-3A38-4F16-8FE4-DA43A8C67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MNIST – Simple 3 Layer Neural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6F0707-48A8-4BC4-BCEC-7B1D6EE69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  <p:pic>
        <p:nvPicPr>
          <p:cNvPr id="6" name="Picture 5" descr="A picture containing kitchenware, brush&#10;&#10;Description automatically generated">
            <a:extLst>
              <a:ext uri="{FF2B5EF4-FFF2-40B4-BE49-F238E27FC236}">
                <a16:creationId xmlns:a16="http://schemas.microsoft.com/office/drawing/2014/main" id="{1EF8BA6F-2839-4F6B-BA68-021282CFE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695" y="1675565"/>
            <a:ext cx="6201633" cy="312839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059391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BFEF-ACF3-4DEC-A32E-4EB7B221B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6F2F30-01F6-46A7-94E9-287B68C75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Functional like API for loading data</a:t>
            </a:r>
          </a:p>
          <a:p>
            <a:r>
              <a:rPr lang="en-US" dirty="0"/>
              <a:t>Load data from CSV or Binary format</a:t>
            </a:r>
          </a:p>
          <a:p>
            <a:r>
              <a:rPr lang="en-US" dirty="0"/>
              <a:t>Provides Batch, Repeat, Map, Shuffle, Filter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47423-BB5F-4954-99E1-C6F4F2E23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962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BFEF-ACF3-4DEC-A32E-4EB7B221B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MapDataset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47423-BB5F-4954-99E1-C6F4F2E23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B00C46-E412-40ED-B3CA-E0ED20B70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03" y="1308475"/>
            <a:ext cx="748665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44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BFEF-ACF3-4DEC-A32E-4EB7B221B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Using Lower Level API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47423-BB5F-4954-99E1-C6F4F2E23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725ACAA9-FB04-4A75-9E57-C8DBBEAB3B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51418" y="1188095"/>
            <a:ext cx="7253909" cy="32932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rgbClr val="003C5A"/>
                </a:solidFill>
                <a:effectLst/>
                <a:latin typeface="Consolas" panose="020B0609020204030204" pitchFamily="49" charset="0"/>
              </a:rPr>
              <a:t>map_function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003C5A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Graph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Graph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.new.as_default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do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rgbClr val="C37522"/>
                </a:solidFill>
                <a:effectLst/>
                <a:latin typeface="Consolas" panose="020B0609020204030204" pitchFamily="49" charset="0"/>
              </a:rPr>
              <a:t>func_graph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003C5A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Tensorflow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.placeholder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:int32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"x"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003C5A"/>
                </a:solidFill>
                <a:effectLst/>
                <a:latin typeface="Consolas" panose="020B0609020204030204" pitchFamily="49" charset="0"/>
              </a:rPr>
              <a:t>one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Tensorflow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.constant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rgbClr val="003C5A"/>
                </a:solidFill>
                <a:effectLst/>
                <a:latin typeface="Consolas" panose="020B0609020204030204" pitchFamily="49" charset="0"/>
              </a:rPr>
              <a:t>plus_one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003C5A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altLang="en-US" sz="1600" b="1" i="1" dirty="0" err="1">
                <a:solidFill>
                  <a:srgbClr val="660E7A"/>
                </a:solidFill>
                <a:latin typeface="Consolas" panose="020B0609020204030204" pitchFamily="49" charset="0"/>
              </a:rPr>
              <a:t>Tensorflow</a:t>
            </a:r>
            <a:r>
              <a:rPr lang="en-US" altLang="en-US" sz="1600" b="1" i="1" dirty="0">
                <a:solidFill>
                  <a:srgbClr val="660E7A"/>
                </a:solidFill>
                <a:latin typeface="Consolas" panose="020B0609020204030204" pitchFamily="49" charset="0"/>
              </a:rPr>
              <a:t>::</a:t>
            </a: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Math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.add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003C5A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003C5A"/>
                </a:solidFill>
                <a:effectLst/>
                <a:latin typeface="Consolas" panose="020B0609020204030204" pitchFamily="49" charset="0"/>
              </a:rPr>
              <a:t>one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rgbClr val="C37522"/>
                </a:solidFill>
                <a:effectLst/>
                <a:latin typeface="Consolas" panose="020B0609020204030204" pitchFamily="49" charset="0"/>
              </a:rPr>
              <a:t>func_graph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.to_function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map_function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nil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[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003C5A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], [</a:t>
            </a:r>
            <a:r>
              <a:rPr lang="en-US" altLang="en-US" sz="1600" i="1" dirty="0" err="1">
                <a:solidFill>
                  <a:srgbClr val="003C5A"/>
                </a:solidFill>
                <a:latin typeface="Consolas" panose="020B0609020204030204" pitchFamily="49" charset="0"/>
              </a:rPr>
              <a:t>plus_one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])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end</a:t>
            </a:r>
            <a:b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</a:br>
            <a:b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Graph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.current.add_function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rgbClr val="003C5A"/>
                </a:solidFill>
                <a:effectLst/>
                <a:latin typeface="Consolas" panose="020B0609020204030204" pitchFamily="49" charset="0"/>
              </a:rPr>
              <a:t>map_function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003C5A"/>
                </a:solidFill>
                <a:effectLst/>
                <a:latin typeface="Consolas" panose="020B0609020204030204" pitchFamily="49" charset="0"/>
              </a:rPr>
              <a:t>components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 [[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]]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003C5A"/>
                </a:solidFill>
                <a:effectLst/>
                <a:latin typeface="Consolas" panose="020B0609020204030204" pitchFamily="49" charset="0"/>
              </a:rPr>
              <a:t>dataset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TensorDataset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.new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003C5A"/>
                </a:solidFill>
                <a:effectLst/>
                <a:latin typeface="Consolas" panose="020B0609020204030204" pitchFamily="49" charset="0"/>
              </a:rPr>
              <a:t>components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rgbClr val="003C5A"/>
                </a:solidFill>
                <a:effectLst/>
                <a:latin typeface="Consolas" panose="020B0609020204030204" pitchFamily="49" charset="0"/>
              </a:rPr>
              <a:t>map_dataset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003C5A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MapDataset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.new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003C5A"/>
                </a:solidFill>
                <a:effectLst/>
                <a:latin typeface="Consolas" panose="020B0609020204030204" pitchFamily="49" charset="0"/>
              </a:rPr>
              <a:t>dataset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rgbClr val="003C5A"/>
                </a:solidFill>
                <a:effectLst/>
                <a:latin typeface="Consolas" panose="020B0609020204030204" pitchFamily="49" charset="0"/>
              </a:rPr>
              <a:t>map_function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003C5A"/>
                </a:solidFill>
                <a:effectLst/>
                <a:latin typeface="Consolas" panose="020B0609020204030204" pitchFamily="49" charset="0"/>
              </a:rPr>
              <a:t>result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.evaluate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rgbClr val="003C5A"/>
                </a:solidFill>
                <a:effectLst/>
                <a:latin typeface="Consolas" panose="020B0609020204030204" pitchFamily="49" charset="0"/>
              </a:rPr>
              <a:t>map_dataset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3987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BFEF-ACF3-4DEC-A32E-4EB7B221B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Using Ruby Function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47423-BB5F-4954-99E1-C6F4F2E23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EBFAA34-712B-4927-99E7-62F4806E01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5342" y="1194281"/>
            <a:ext cx="6892784" cy="20313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@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tf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.function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(([[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:int32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]]))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def </a:t>
            </a:r>
            <a:r>
              <a:rPr kumimoji="0" lang="en-US" altLang="en-US" sz="1400" b="0" i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map_function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C37522"/>
                </a:solidFill>
                <a:effectLst/>
                <a:latin typeface="Consolas" panose="020B0609020204030204" pitchFamily="49" charset="0"/>
              </a:rPr>
              <a:t>original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C37522"/>
                </a:solidFill>
                <a:effectLst/>
                <a:latin typeface="Consolas" panose="020B0609020204030204" pitchFamily="49" charset="0"/>
              </a:rPr>
              <a:t>original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1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end</a:t>
            </a:r>
            <a:b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</a:br>
            <a:b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003C5A"/>
                </a:solidFill>
                <a:effectLst/>
                <a:latin typeface="Consolas" panose="020B0609020204030204" pitchFamily="49" charset="0"/>
              </a:rPr>
              <a:t>components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 [[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]]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003C5A"/>
                </a:solidFill>
                <a:effectLst/>
                <a:latin typeface="Consolas" panose="020B0609020204030204" pitchFamily="49" charset="0"/>
              </a:rPr>
              <a:t>dataset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kumimoji="0" lang="en-US" altLang="en-US" sz="1400" b="1" i="1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TensorDataset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.new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003C5A"/>
                </a:solidFill>
                <a:effectLst/>
                <a:latin typeface="Consolas" panose="020B0609020204030204" pitchFamily="49" charset="0"/>
              </a:rPr>
              <a:t>components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1" u="none" strike="noStrike" cap="none" normalizeH="0" baseline="0" dirty="0" err="1">
                <a:ln>
                  <a:noFill/>
                </a:ln>
                <a:solidFill>
                  <a:srgbClr val="003C5A"/>
                </a:solidFill>
                <a:effectLst/>
                <a:latin typeface="Consolas" panose="020B0609020204030204" pitchFamily="49" charset="0"/>
              </a:rPr>
              <a:t>map_dataset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003C5A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kumimoji="0" lang="en-US" altLang="en-US" sz="1400" b="1" i="1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MapDataset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.new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003C5A"/>
                </a:solidFill>
                <a:effectLst/>
                <a:latin typeface="Consolas" panose="020B0609020204030204" pitchFamily="49" charset="0"/>
              </a:rPr>
              <a:t>dataset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map_function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003C5A"/>
                </a:solidFill>
                <a:effectLst/>
                <a:latin typeface="Consolas" panose="020B0609020204030204" pitchFamily="49" charset="0"/>
              </a:rPr>
              <a:t>result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.evaluate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400" b="0" i="1" u="none" strike="noStrike" cap="none" normalizeH="0" baseline="0" dirty="0" err="1">
                <a:ln>
                  <a:noFill/>
                </a:ln>
                <a:solidFill>
                  <a:srgbClr val="003C5A"/>
                </a:solidFill>
                <a:effectLst/>
                <a:latin typeface="Consolas" panose="020B0609020204030204" pitchFamily="49" charset="0"/>
              </a:rPr>
              <a:t>map_dataset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278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Faking Decorators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84" y="1539689"/>
            <a:ext cx="6709906" cy="3350363"/>
          </a:xfrm>
        </p:spPr>
        <p:txBody>
          <a:bodyPr>
            <a:normAutofit/>
          </a:bodyPr>
          <a:lstStyle/>
          <a:p>
            <a:r>
              <a:rPr lang="en-US" dirty="0"/>
              <a:t>In Python, @ signifies a “decorator” which is a function that wraps the function that immediately follows it. TensorFlow uses @</a:t>
            </a:r>
            <a:r>
              <a:rPr lang="en-US" dirty="0" err="1"/>
              <a:t>tf.function</a:t>
            </a:r>
            <a:r>
              <a:rPr lang="en-US" dirty="0"/>
              <a:t> to compile a Python function into a graph</a:t>
            </a:r>
          </a:p>
          <a:p>
            <a:r>
              <a:rPr lang="en-US" dirty="0"/>
              <a:t>Goal is to match the Python syntax in Ruby and of course in Ruby @ represents an instance variable</a:t>
            </a:r>
          </a:p>
          <a:p>
            <a:r>
              <a:rPr lang="en-US" dirty="0"/>
              <a:t>To fake this, when including the </a:t>
            </a:r>
            <a:r>
              <a:rPr lang="en-US" dirty="0" err="1"/>
              <a:t>Tensorflow</a:t>
            </a:r>
            <a:r>
              <a:rPr lang="en-US" dirty="0"/>
              <a:t>::Decorator module @</a:t>
            </a:r>
            <a:r>
              <a:rPr lang="en-US" dirty="0" err="1"/>
              <a:t>tf</a:t>
            </a:r>
            <a:r>
              <a:rPr lang="en-US" dirty="0"/>
              <a:t> is set to the module itself and “function” is a module method (def </a:t>
            </a:r>
            <a:r>
              <a:rPr lang="en-US" dirty="0" err="1"/>
              <a:t>self.function</a:t>
            </a:r>
            <a:r>
              <a:rPr lang="en-US" dirty="0"/>
              <a:t>).</a:t>
            </a:r>
          </a:p>
          <a:p>
            <a:r>
              <a:rPr lang="en-US" dirty="0"/>
              <a:t>The function method creates a new </a:t>
            </a:r>
            <a:r>
              <a:rPr lang="en-US" dirty="0" err="1"/>
              <a:t>Tensorflow</a:t>
            </a:r>
            <a:r>
              <a:rPr lang="en-US" dirty="0"/>
              <a:t>::Function instance which calls </a:t>
            </a:r>
            <a:r>
              <a:rPr lang="en-US" dirty="0" err="1"/>
              <a:t>FunctionDef</a:t>
            </a:r>
            <a:r>
              <a:rPr lang="en-US" dirty="0"/>
              <a:t> which uses alias method to wrap the original method.</a:t>
            </a:r>
          </a:p>
        </p:txBody>
      </p:sp>
    </p:spTree>
    <p:extLst>
      <p:ext uri="{BB962C8B-B14F-4D97-AF65-F5344CB8AC3E}">
        <p14:creationId xmlns:p14="http://schemas.microsoft.com/office/powerpoint/2010/main" val="207638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392D2-AD9E-4802-938C-EBA75FF96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Zerista – Rails Server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ACE03C-5D78-495E-BF2F-7C3BA54E5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38E83B9-62BB-4E3A-84B8-8C4418D1B5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+----------------------+--------+--------+---------+---------+-----+-------+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1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Name            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</a:t>
            </a:r>
            <a:r>
              <a:rPr kumimoji="0" lang="en-US" altLang="en-US" sz="900" b="1" i="1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Lines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  </a:t>
            </a:r>
            <a:r>
              <a:rPr kumimoji="0" lang="en-US" altLang="en-US" sz="900" b="1" i="1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LOC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1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Classes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1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Methods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1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kumimoji="0" lang="en-US" altLang="en-US" sz="900" b="1" i="1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C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1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LOC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kumimoji="0" lang="en-US" altLang="en-US" sz="900" b="1" i="1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M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+----------------------+--------+--------+---------+---------+-----+-------+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1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Controllers     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20534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16762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191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1254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6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11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1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Helpers         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6517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5377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0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598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0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6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1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Jobs            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1788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1425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71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104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1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11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1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Models          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48576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38085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1358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4209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3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7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1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Mailers         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611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475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7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44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6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8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1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Libraries       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2532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1903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31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152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4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10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1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Helper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tests         |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1714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1302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28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140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5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7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1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Job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tests            |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1622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1191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27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86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3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11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1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Integration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tests    |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5973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4096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43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179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4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20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+----------------------+--------+--------+---------+---------+-----+-------+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en-US" altLang="en-US" sz="900" b="1" i="1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Total           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89867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70616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1756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6766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3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 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8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+----------------------+--------+--------+---------+---------+-----+-------+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0914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Tracing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</a:t>
            </a:r>
            <a:r>
              <a:rPr lang="en-US" dirty="0" err="1"/>
              <a:t>map_function</a:t>
            </a:r>
            <a:r>
              <a:rPr lang="en-US" dirty="0"/>
              <a:t> is executed, it calls the wrapper method which in turns calls the wrapped method and builds a computation graph</a:t>
            </a:r>
          </a:p>
          <a:p>
            <a:r>
              <a:rPr lang="en-US" dirty="0" err="1"/>
              <a:t>map_dataset</a:t>
            </a:r>
            <a:r>
              <a:rPr lang="en-US" dirty="0"/>
              <a:t> = </a:t>
            </a:r>
            <a:r>
              <a:rPr lang="en-US" dirty="0" err="1"/>
              <a:t>MapDataset.new</a:t>
            </a:r>
            <a:r>
              <a:rPr lang="en-US" dirty="0"/>
              <a:t>(dataset, </a:t>
            </a:r>
            <a:r>
              <a:rPr lang="en-US" b="1" dirty="0" err="1">
                <a:solidFill>
                  <a:schemeClr val="accent3"/>
                </a:solidFill>
              </a:rPr>
              <a:t>map_function</a:t>
            </a:r>
            <a:r>
              <a:rPr lang="en-US" dirty="0"/>
              <a:t>)</a:t>
            </a:r>
          </a:p>
          <a:p>
            <a:r>
              <a:rPr lang="en-US" dirty="0"/>
              <a:t>This approach is known as method tracing – the method is actually executed to build the graph</a:t>
            </a:r>
          </a:p>
          <a:p>
            <a:r>
              <a:rPr lang="en-US" dirty="0"/>
              <a:t>Python has a comprehensive method tracing implementation – since the trace could depend on the inputs, for each function call it caches the results based on the inputs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B018BC7-31C9-4602-9ECB-0D7B7263A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1124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Parsing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84" y="1539689"/>
            <a:ext cx="6709906" cy="3350363"/>
          </a:xfrm>
        </p:spPr>
        <p:txBody>
          <a:bodyPr>
            <a:normAutofit/>
          </a:bodyPr>
          <a:lstStyle/>
          <a:p>
            <a:r>
              <a:rPr lang="en-US" dirty="0"/>
              <a:t>TensorFlow 2 has a feature called Autograph</a:t>
            </a:r>
          </a:p>
          <a:p>
            <a:r>
              <a:rPr lang="en-US" dirty="0"/>
              <a:t>In contrast to function tracing, Autograph parses the Python code into an abstract syntax tree and then builds the computation graph from that</a:t>
            </a:r>
          </a:p>
          <a:p>
            <a:r>
              <a:rPr lang="en-US" dirty="0"/>
              <a:t>This is doable in Ruby, but it is outside the scope of my implementation. So as a Ruby programmer, you have to be careful about how you write methods that turn into graphs!</a:t>
            </a:r>
          </a:p>
          <a:p>
            <a:r>
              <a:rPr lang="en-US" dirty="0"/>
              <a:t>Note Google is modifying the Swift compiler to do this as part of the compilation phase (Swift uses LLVM, this would be another step in the compilation pipeline)</a:t>
            </a:r>
          </a:p>
        </p:txBody>
      </p:sp>
    </p:spTree>
    <p:extLst>
      <p:ext uri="{BB962C8B-B14F-4D97-AF65-F5344CB8AC3E}">
        <p14:creationId xmlns:p14="http://schemas.microsoft.com/office/powerpoint/2010/main" val="18044260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Managers (With Statement)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84" y="1539689"/>
            <a:ext cx="6709906" cy="3350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Notice this code: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placeholder does not specify what graph it uses, but ends up in the </a:t>
            </a:r>
            <a:r>
              <a:rPr lang="en-US" dirty="0" err="1"/>
              <a:t>func_graph</a:t>
            </a:r>
            <a:endParaRPr lang="en-US" dirty="0"/>
          </a:p>
          <a:p>
            <a:r>
              <a:rPr lang="en-US" dirty="0"/>
              <a:t>In Python, this is done using the construct “with </a:t>
            </a:r>
            <a:r>
              <a:rPr lang="en-US" dirty="0" err="1"/>
              <a:t>Graph.as_default</a:t>
            </a:r>
            <a:r>
              <a:rPr lang="en-US" dirty="0"/>
              <a:t>:”</a:t>
            </a:r>
          </a:p>
          <a:p>
            <a:r>
              <a:rPr lang="en-US" dirty="0"/>
              <a:t>Behind the scenes, this is a context manager and provides a enter and exit method which sets the current graph</a:t>
            </a:r>
          </a:p>
          <a:p>
            <a:r>
              <a:rPr lang="en-US" dirty="0"/>
              <a:t>Modeled as a block in Ruby</a:t>
            </a:r>
          </a:p>
          <a:p>
            <a:endParaRPr 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8C1A84-4A5B-455E-A4D8-22C4286A2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983" y="1921243"/>
            <a:ext cx="6692858" cy="10772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5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 3" charset="2"/>
              <a:buNone/>
            </a:pPr>
            <a:r>
              <a:rPr lang="en-US" altLang="en-US" sz="1600" i="1" dirty="0" err="1">
                <a:solidFill>
                  <a:srgbClr val="003C5A"/>
                </a:solidFill>
                <a:latin typeface="Consolas" panose="020B0609020204030204" pitchFamily="49" charset="0"/>
              </a:rPr>
              <a:t>map_function</a:t>
            </a:r>
            <a:r>
              <a:rPr lang="en-US" altLang="en-US" sz="1600" i="1" dirty="0">
                <a:solidFill>
                  <a:srgbClr val="003C5A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altLang="en-US" sz="1600" b="1" i="1" dirty="0">
                <a:solidFill>
                  <a:srgbClr val="660E7A"/>
                </a:solidFill>
                <a:latin typeface="Consolas" panose="020B0609020204030204" pitchFamily="49" charset="0"/>
              </a:rPr>
              <a:t>Graph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altLang="en-US" sz="1600" b="1" i="1" dirty="0" err="1">
                <a:solidFill>
                  <a:srgbClr val="660E7A"/>
                </a:solidFill>
                <a:latin typeface="Consolas" panose="020B0609020204030204" pitchFamily="49" charset="0"/>
              </a:rPr>
              <a:t>Graph</a:t>
            </a:r>
            <a:r>
              <a:rPr lang="en-US" alt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.new.as_default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b="1" dirty="0">
                <a:solidFill>
                  <a:srgbClr val="000080"/>
                </a:solidFill>
                <a:latin typeface="Consolas" panose="020B0609020204030204" pitchFamily="49" charset="0"/>
              </a:rPr>
              <a:t>do 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|</a:t>
            </a:r>
            <a:r>
              <a:rPr lang="en-US" altLang="en-US" sz="1600" i="1" dirty="0" err="1">
                <a:solidFill>
                  <a:srgbClr val="C37522"/>
                </a:solidFill>
                <a:latin typeface="Consolas" panose="020B0609020204030204" pitchFamily="49" charset="0"/>
              </a:rPr>
              <a:t>func_graph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|</a:t>
            </a:r>
            <a:b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altLang="en-US" sz="1600" i="1" dirty="0">
                <a:solidFill>
                  <a:srgbClr val="003C5A"/>
                </a:solidFill>
                <a:latin typeface="Consolas" panose="020B0609020204030204" pitchFamily="49" charset="0"/>
              </a:rPr>
              <a:t>x 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altLang="en-US" sz="1600" b="1" i="1" dirty="0" err="1">
                <a:solidFill>
                  <a:srgbClr val="660E7A"/>
                </a:solidFill>
                <a:latin typeface="Consolas" panose="020B0609020204030204" pitchFamily="49" charset="0"/>
              </a:rPr>
              <a:t>Tensorflow</a:t>
            </a:r>
            <a:r>
              <a:rPr lang="en-US" alt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.placeholder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600" b="1" dirty="0">
                <a:solidFill>
                  <a:srgbClr val="660E7A"/>
                </a:solidFill>
                <a:latin typeface="Consolas" panose="020B0609020204030204" pitchFamily="49" charset="0"/>
              </a:rPr>
              <a:t>:int32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en-US" sz="1600" b="1" dirty="0">
                <a:solidFill>
                  <a:srgbClr val="660E7A"/>
                </a:solidFill>
                <a:latin typeface="Consolas" panose="020B0609020204030204" pitchFamily="49" charset="0"/>
              </a:rPr>
              <a:t>name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altLang="en-US" sz="1600" b="1" dirty="0">
                <a:solidFill>
                  <a:srgbClr val="008000"/>
                </a:solidFill>
                <a:latin typeface="Consolas" panose="020B0609020204030204" pitchFamily="49" charset="0"/>
              </a:rPr>
              <a:t>"x"</a:t>
            </a: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 3" charset="2"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…</a:t>
            </a:r>
            <a:b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600" b="1" dirty="0">
                <a:solidFill>
                  <a:srgbClr val="000080"/>
                </a:solidFill>
                <a:latin typeface="Consolas" panose="020B0609020204030204" pitchFamily="49" charset="0"/>
              </a:rPr>
              <a:t>end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2473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BBA53-1DF6-47A4-9F50-95A85CA9F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MNIST </a:t>
            </a:r>
            <a:r>
              <a:rPr lang="en-US"/>
              <a:t>- Ruby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A5494-591E-496C-8027-C07201DA5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8C6EBA-972E-4DD7-9033-ED97353D2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9B7F1C-E88E-4737-96AA-380C390D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590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84" y="1539689"/>
            <a:ext cx="6709906" cy="3350363"/>
          </a:xfrm>
        </p:spPr>
        <p:txBody>
          <a:bodyPr>
            <a:normAutofit/>
          </a:bodyPr>
          <a:lstStyle/>
          <a:p>
            <a:r>
              <a:rPr lang="en-US" dirty="0"/>
              <a:t>Training using Eager Mode – requires implementing Gradient Tape</a:t>
            </a:r>
          </a:p>
          <a:p>
            <a:pPr lvl="1"/>
            <a:r>
              <a:rPr lang="en-US" dirty="0"/>
              <a:t>Gradient tape C++ code is not exposed by the C API</a:t>
            </a:r>
          </a:p>
          <a:p>
            <a:pPr lvl="1"/>
            <a:r>
              <a:rPr lang="en-US" dirty="0"/>
              <a:t>Significant functionality is in Python</a:t>
            </a:r>
          </a:p>
          <a:p>
            <a:r>
              <a:rPr lang="en-US" dirty="0"/>
              <a:t>Port </a:t>
            </a:r>
            <a:r>
              <a:rPr lang="en-US" dirty="0" err="1"/>
              <a:t>Keras</a:t>
            </a:r>
            <a:r>
              <a:rPr lang="en-US" dirty="0"/>
              <a:t> implementation to Ruby (271 files, 133,080 lines of code)</a:t>
            </a:r>
          </a:p>
          <a:p>
            <a:r>
              <a:rPr lang="en-US" dirty="0"/>
              <a:t>Fill in lots of missing APIs</a:t>
            </a:r>
          </a:p>
        </p:txBody>
      </p:sp>
    </p:spTree>
    <p:extLst>
      <p:ext uri="{BB962C8B-B14F-4D97-AF65-F5344CB8AC3E}">
        <p14:creationId xmlns:p14="http://schemas.microsoft.com/office/powerpoint/2010/main" val="2713342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BFEF-ACF3-4DEC-A32E-4EB7B221B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AI/Machine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A1BC6-31E0-4235-9EB0-5F9D98EF2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Completed Udacity Stanford class</a:t>
            </a:r>
          </a:p>
          <a:p>
            <a:r>
              <a:rPr lang="en-US" dirty="0"/>
              <a:t>Completed Coursera </a:t>
            </a:r>
            <a:r>
              <a:rPr lang="en-US" dirty="0" err="1"/>
              <a:t>ai.specialization</a:t>
            </a:r>
            <a:endParaRPr lang="en-US" dirty="0"/>
          </a:p>
          <a:p>
            <a:r>
              <a:rPr lang="en-US" dirty="0"/>
              <a:t>To really understand deep learning I wanted something to program</a:t>
            </a:r>
          </a:p>
          <a:p>
            <a:pPr lvl="1"/>
            <a:r>
              <a:rPr lang="en-US" dirty="0"/>
              <a:t>Didn’t want to write throwaway code</a:t>
            </a:r>
          </a:p>
          <a:p>
            <a:pPr lvl="1"/>
            <a:r>
              <a:rPr lang="en-US" dirty="0"/>
              <a:t>Didn’t want to just use a ML framework, like TensorFlow</a:t>
            </a:r>
          </a:p>
          <a:p>
            <a:pPr lvl="1"/>
            <a:r>
              <a:rPr lang="en-US" dirty="0"/>
              <a:t>How about Ruby bindings for TensorFlow?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47423-BB5F-4954-99E1-C6F4F2E23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25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TensorFlow?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 machine learning framework – its like the Ruby of Rails of machine learning!</a:t>
            </a:r>
          </a:p>
          <a:p>
            <a:pPr lvl="0"/>
            <a:r>
              <a:rPr lang="en-US" dirty="0"/>
              <a:t>Tries to get rid of as much tedious, boilerplate code  as possible</a:t>
            </a:r>
          </a:p>
          <a:p>
            <a:pPr lvl="0"/>
            <a:r>
              <a:rPr lang="en-US" dirty="0"/>
              <a:t>Expresses</a:t>
            </a:r>
            <a:r>
              <a:rPr lang="en" dirty="0"/>
              <a:t> </a:t>
            </a:r>
            <a:r>
              <a:rPr lang="en-US" dirty="0"/>
              <a:t>computations as directed acyclic graph (DAG)</a:t>
            </a:r>
          </a:p>
          <a:p>
            <a:pPr lvl="1"/>
            <a:r>
              <a:rPr lang="en-US" sz="1500" dirty="0"/>
              <a:t>N</a:t>
            </a:r>
            <a:r>
              <a:rPr lang="en" sz="1500" dirty="0"/>
              <a:t>odes are operations </a:t>
            </a:r>
            <a:r>
              <a:rPr lang="en-US" sz="1500" dirty="0"/>
              <a:t>with </a:t>
            </a:r>
            <a:r>
              <a:rPr lang="en" sz="1500" dirty="0"/>
              <a:t>any number of inputs and outputs</a:t>
            </a:r>
            <a:endParaRPr lang="en-US" sz="1500" dirty="0"/>
          </a:p>
          <a:p>
            <a:pPr lvl="1"/>
            <a:r>
              <a:rPr lang="en-US" sz="1500" dirty="0"/>
              <a:t>E</a:t>
            </a:r>
            <a:r>
              <a:rPr lang="en" sz="1500" dirty="0"/>
              <a:t>dges are tensors which flow between nodes</a:t>
            </a:r>
          </a:p>
          <a:p>
            <a:r>
              <a:rPr lang="en" dirty="0"/>
              <a:t>Executes graphs </a:t>
            </a:r>
            <a:r>
              <a:rPr lang="en-US" dirty="0"/>
              <a:t>across any number or machines and types of chips (CPU, GPU, TPU, </a:t>
            </a:r>
            <a:r>
              <a:rPr lang="en-US" dirty="0" err="1"/>
              <a:t>etc</a:t>
            </a:r>
            <a:r>
              <a:rPr lang="en-US" dirty="0"/>
              <a:t>).</a:t>
            </a:r>
          </a:p>
          <a:p>
            <a:endParaRPr lang="e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78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BFEF-ACF3-4DEC-A32E-4EB7B221B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TensorFlow Scope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47423-BB5F-4954-99E1-C6F4F2E23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081C09-DA41-4769-B54D-AD53D6BC7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/>
              <a:t>Very large project!</a:t>
            </a:r>
          </a:p>
          <a:p>
            <a:pPr lvl="1"/>
            <a:r>
              <a:rPr lang="en-US" sz="1600" dirty="0"/>
              <a:t>1,136,688 lines of C++ code</a:t>
            </a:r>
          </a:p>
          <a:p>
            <a:pPr lvl="1"/>
            <a:r>
              <a:rPr lang="en-US" sz="1600" dirty="0"/>
              <a:t>743,621 lines of Python code</a:t>
            </a:r>
          </a:p>
          <a:p>
            <a:pPr lvl="1"/>
            <a:r>
              <a:rPr lang="en-US" sz="1600" dirty="0"/>
              <a:t>2,000 endpoints</a:t>
            </a:r>
          </a:p>
          <a:p>
            <a:r>
              <a:rPr lang="en-US" sz="1800" dirty="0"/>
              <a:t>Tensor Flow 2</a:t>
            </a:r>
          </a:p>
          <a:p>
            <a:pPr lvl="1"/>
            <a:r>
              <a:rPr lang="en-US" sz="1600" dirty="0"/>
              <a:t>Removal of APIs</a:t>
            </a:r>
          </a:p>
          <a:p>
            <a:pPr lvl="1"/>
            <a:r>
              <a:rPr lang="en-US" sz="1600" dirty="0"/>
              <a:t>Switch to eager execution mode (versus graph)</a:t>
            </a:r>
          </a:p>
          <a:p>
            <a:pPr lvl="1"/>
            <a:r>
              <a:rPr lang="en-US" sz="1600" dirty="0"/>
              <a:t>Use of gradient tape versus </a:t>
            </a:r>
            <a:r>
              <a:rPr lang="en-US" sz="1600" dirty="0" err="1"/>
              <a:t>autodiff</a:t>
            </a:r>
            <a:endParaRPr lang="en-US" sz="1600" dirty="0"/>
          </a:p>
          <a:p>
            <a:pPr lvl="1"/>
            <a:r>
              <a:rPr lang="en-US" sz="1600" dirty="0"/>
              <a:t>Promotion of </a:t>
            </a:r>
            <a:r>
              <a:rPr lang="en-US" sz="1600" dirty="0" err="1"/>
              <a:t>Keras</a:t>
            </a:r>
            <a:r>
              <a:rPr lang="en-US" sz="1600" dirty="0"/>
              <a:t> as recommended high level </a:t>
            </a:r>
            <a:r>
              <a:rPr lang="en-US" sz="1600" dirty="0" err="1"/>
              <a:t>api</a:t>
            </a:r>
            <a:endParaRPr lang="en-US" sz="1600" dirty="0"/>
          </a:p>
          <a:p>
            <a:endParaRPr lang="en-US" sz="1800" dirty="0"/>
          </a:p>
          <a:p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212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8816E-FB35-44A6-A42D-4D88E531D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9997B-B1A3-4C86-B6C9-C9543BD9A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84" y="1539689"/>
            <a:ext cx="4744109" cy="31466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TensorFlow 1.x you build a directed graph</a:t>
            </a:r>
          </a:p>
          <a:p>
            <a:r>
              <a:rPr lang="en-US" sz="1650" dirty="0" err="1"/>
              <a:t>Session#run</a:t>
            </a:r>
            <a:r>
              <a:rPr lang="en-US" sz="1650" dirty="0"/>
              <a:t> executes the graph</a:t>
            </a:r>
          </a:p>
          <a:p>
            <a:r>
              <a:rPr lang="en-US" sz="1650" dirty="0"/>
              <a:t>TensorFlow can distribute execution across multiple machines</a:t>
            </a:r>
          </a:p>
          <a:p>
            <a:r>
              <a:rPr lang="en-US" sz="1650" dirty="0"/>
              <a:t>TensorFlow supports CPUs, GPUs, TPUs, etc. </a:t>
            </a:r>
          </a:p>
          <a:p>
            <a:r>
              <a:rPr lang="en-US" sz="1650" dirty="0"/>
              <a:t>This is a *weird* way of programming (logging, debugging, control flow are hard)</a:t>
            </a:r>
          </a:p>
          <a:p>
            <a:r>
              <a:rPr lang="en-US" sz="1650" dirty="0"/>
              <a:t>No Ruby (or Python code) involved</a:t>
            </a:r>
          </a:p>
          <a:p>
            <a:r>
              <a:rPr lang="en-US" sz="1650" dirty="0"/>
              <a:t>Graphs get *complex*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DE3E8-4194-419D-B766-A0E4065EE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Shape 94">
            <a:extLst>
              <a:ext uri="{FF2B5EF4-FFF2-40B4-BE49-F238E27FC236}">
                <a16:creationId xmlns:a16="http://schemas.microsoft.com/office/drawing/2014/main" id="{4147BED0-DE09-4F13-A5FA-246F3A303F3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41877" y="987340"/>
            <a:ext cx="2841374" cy="3865724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610758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6AC20-5008-4E86-ADA5-85DFF91D3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Eager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54A4C-46C0-4586-81EE-2DA2410BC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default with TensorFlow 2</a:t>
            </a:r>
          </a:p>
          <a:p>
            <a:r>
              <a:rPr lang="en-US" dirty="0"/>
              <a:t>This works like normal programming – operations are executed immediately</a:t>
            </a:r>
          </a:p>
          <a:p>
            <a:r>
              <a:rPr lang="en-US" dirty="0"/>
              <a:t>Much easier to debug, log, and no need for inserting control flow operations into a graph</a:t>
            </a:r>
          </a:p>
          <a:p>
            <a:r>
              <a:rPr lang="en-US" dirty="0"/>
              <a:t>Makes extensive use of hosting language (Python)</a:t>
            </a:r>
          </a:p>
          <a:p>
            <a:r>
              <a:rPr lang="en-US" dirty="0"/>
              <a:t>Much slower (Python isn’t fast)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FF1E8E-52E4-4328-84FC-144B97A2A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76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BE08A-A1B0-4CA5-A0CE-2D265D6A4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111AB6-AABD-40FA-B0B4-F3274D4F4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4A3B76-E6A1-45A9-A295-7D886FFC5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84" y="1556911"/>
            <a:ext cx="7500730" cy="320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8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58394</TotalTime>
  <Words>1170</Words>
  <Application>Microsoft Office PowerPoint</Application>
  <PresentationFormat>On-screen Show (16:9)</PresentationFormat>
  <Paragraphs>176</Paragraphs>
  <Slides>34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Century Gothic</vt:lpstr>
      <vt:lpstr>Consolas</vt:lpstr>
      <vt:lpstr>Helvetica Neue</vt:lpstr>
      <vt:lpstr>Wingdings 3</vt:lpstr>
      <vt:lpstr>Ion</vt:lpstr>
      <vt:lpstr>Microsoft Excel Chart</vt:lpstr>
      <vt:lpstr>tensorflow-ruby</vt:lpstr>
      <vt:lpstr>Who Am I?</vt:lpstr>
      <vt:lpstr>Zerista – Rails Server</vt:lpstr>
      <vt:lpstr>Learning AI/Machine Learning</vt:lpstr>
      <vt:lpstr>What is TensorFlow?</vt:lpstr>
      <vt:lpstr>TensorFlow Scope</vt:lpstr>
      <vt:lpstr>Graph Mode</vt:lpstr>
      <vt:lpstr>Eager Mode</vt:lpstr>
      <vt:lpstr>Neural Networks</vt:lpstr>
      <vt:lpstr>Ruby and TensorFlow</vt:lpstr>
      <vt:lpstr>tensorflow-ruby</vt:lpstr>
      <vt:lpstr>PowerPoint Presentation</vt:lpstr>
      <vt:lpstr>Write a TensorFlow Language1</vt:lpstr>
      <vt:lpstr>Write a TensorFlow Language 2</vt:lpstr>
      <vt:lpstr>Write a TensorFlow Language 3</vt:lpstr>
      <vt:lpstr>Start Simple – Linear Regression</vt:lpstr>
      <vt:lpstr>Linear Regression – Example Data</vt:lpstr>
      <vt:lpstr>Linear Regression – How to Solve</vt:lpstr>
      <vt:lpstr>Backpropagation</vt:lpstr>
      <vt:lpstr>Linear Regression in Ruby</vt:lpstr>
      <vt:lpstr>TensorBoard Visualization</vt:lpstr>
      <vt:lpstr>MNIST – Hello World of Machine Learning</vt:lpstr>
      <vt:lpstr>MNIST Data</vt:lpstr>
      <vt:lpstr>MNIST – Simple 3 Layer Neural Network</vt:lpstr>
      <vt:lpstr>Datasets</vt:lpstr>
      <vt:lpstr>MapDataset</vt:lpstr>
      <vt:lpstr>Version Using Lower Level API</vt:lpstr>
      <vt:lpstr>Version Using Ruby Function</vt:lpstr>
      <vt:lpstr>Faking Decorators</vt:lpstr>
      <vt:lpstr>Tracing Functions</vt:lpstr>
      <vt:lpstr>Parsing Functions</vt:lpstr>
      <vt:lpstr>Context Managers (With Statement)</vt:lpstr>
      <vt:lpstr>MNIST - Ruby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 d'Orito</dc:creator>
  <cp:lastModifiedBy>Charlie Savage</cp:lastModifiedBy>
  <cp:revision>2393</cp:revision>
  <cp:lastPrinted>2016-09-26T22:07:19Z</cp:lastPrinted>
  <dcterms:created xsi:type="dcterms:W3CDTF">2015-02-13T19:56:21Z</dcterms:created>
  <dcterms:modified xsi:type="dcterms:W3CDTF">2019-12-04T02:29:47Z</dcterms:modified>
</cp:coreProperties>
</file>